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png" ContentType="image/png"/>
  <Default Extension="rels" ContentType="application/vnd.openxmlformats-package.relationships+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4" r:id="rId1"/>
  </p:sldMasterIdLst>
  <p:notesMasterIdLst>
    <p:notesMasterId r:id="rId17"/>
  </p:notesMasterIdLst>
  <p:sldIdLst>
    <p:sldId id="256" r:id="rId2"/>
    <p:sldId id="257" r:id="rId3"/>
    <p:sldId id="259" r:id="rId4"/>
    <p:sldId id="260" r:id="rId5"/>
    <p:sldId id="258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70" r:id="rId15"/>
    <p:sldId id="269" r:id="rId1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outlineView">
  <p:normalViewPr showOutlineIcons="0">
    <p:restoredLeft sz="34568"/>
    <p:restoredTop sz="86458"/>
  </p:normalViewPr>
  <p:slideViewPr>
    <p:cSldViewPr snapToGrid="0" snapToObjects="1">
      <p:cViewPr varScale="1">
        <p:scale>
          <a:sx n="73" d="100"/>
          <a:sy n="73" d="100"/>
        </p:scale>
        <p:origin x="200" y="760"/>
      </p:cViewPr>
      <p:guideLst/>
    </p:cSldViewPr>
  </p:slideViewPr>
  <p:outlineViewPr>
    <p:cViewPr>
      <p:scale>
        <a:sx n="33" d="100"/>
        <a:sy n="33" d="100"/>
      </p:scale>
      <p:origin x="0" y="-1032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theme" Target="theme/theme1.xml"/><Relationship Id="rId21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notesMaster" Target="notesMasters/notesMaster1.xml"/><Relationship Id="rId18" Type="http://schemas.openxmlformats.org/officeDocument/2006/relationships/presProps" Target="presProps.xml"/><Relationship Id="rId1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6E9AA8C-372D-994E-8479-607385F3547F}" type="datetimeFigureOut">
              <a:rPr lang="en-US" smtClean="0"/>
              <a:t>4/10/17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A38F419-834C-904C-8552-05FEC4E5C9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34474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x-none" dirty="0" smtClean="0"/>
              <a:t>Although several species may share a habitat they each have their own niche.  A niche is a very narrow range where a species fits within a habitat. 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38F419-834C-904C-8552-05FEC4E5C928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058832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GHG) is a </a:t>
            </a:r>
            <a:r>
              <a:rPr lang="en-US" sz="1200" b="1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gas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in an atmosphere that absorbs and emits radiation within the thermal infrared range. This process is the fundamental cause of the </a:t>
            </a:r>
            <a:r>
              <a:rPr lang="en-US" sz="1200" b="1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greenhouse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effect. The primary </a:t>
            </a:r>
            <a:r>
              <a:rPr lang="en-US" sz="1200" b="1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greenhouse gases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in Earth's atmosphere are water vapor, carbon dioxide, methane, nitrous oxide, and ozone.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38F419-834C-904C-8552-05FEC4E5C928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22096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e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eg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eg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eg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eg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e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e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eg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e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/>
          <p:cNvGrpSpPr/>
          <p:nvPr/>
        </p:nvGrpSpPr>
        <p:grpSpPr>
          <a:xfrm>
            <a:off x="-1588" y="0"/>
            <a:ext cx="12193588" cy="6861555"/>
            <a:chOff x="-1588" y="0"/>
            <a:chExt cx="12193588" cy="6861555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108000"/>
                    <a:satMod val="164000"/>
                    <a:lumMod val="74000"/>
                  </a:schemeClr>
                  <a:schemeClr val="dk2">
                    <a:tint val="96000"/>
                    <a:hueMod val="88000"/>
                    <a:satMod val="140000"/>
                    <a:lumMod val="13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Oval 10"/>
            <p:cNvSpPr/>
            <p:nvPr/>
          </p:nvSpPr>
          <p:spPr>
            <a:xfrm>
              <a:off x="8761412" y="18288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Oval 11"/>
            <p:cNvSpPr/>
            <p:nvPr/>
          </p:nvSpPr>
          <p:spPr>
            <a:xfrm>
              <a:off x="8761412" y="5870955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-1588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2099733"/>
            <a:ext cx="8825658" cy="2677648"/>
          </a:xfrm>
          <a:prstGeom prst="rect">
            <a:avLst/>
          </a:prstGeom>
        </p:spPr>
        <p:txBody>
          <a:bodyPr anchor="b"/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tx2">
                    <a:lumMod val="40000"/>
                    <a:lumOff val="6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 rot="5400000">
            <a:off x="10158984" y="1792224"/>
            <a:ext cx="990599" cy="304799"/>
          </a:xfrm>
        </p:spPr>
        <p:txBody>
          <a:bodyPr/>
          <a:lstStyle>
            <a:lvl1pPr algn="l">
              <a:defRPr b="0">
                <a:solidFill>
                  <a:schemeClr val="bg1"/>
                </a:solidFill>
              </a:defRPr>
            </a:lvl1pPr>
          </a:lstStyle>
          <a:p>
            <a:fld id="{389EEE91-D7CC-5443-ADBF-C75A24067854}" type="datetimeFigureOut">
              <a:rPr lang="en-US" smtClean="0"/>
              <a:t>4/9/17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 rot="5400000">
            <a:off x="8951976" y="3227832"/>
            <a:ext cx="3867912" cy="310896"/>
          </a:xfrm>
        </p:spPr>
        <p:txBody>
          <a:bodyPr/>
          <a:lstStyle>
            <a:lvl1pPr>
              <a:defRPr sz="1000" b="0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51008" y="292608"/>
            <a:ext cx="838199" cy="767687"/>
          </a:xfrm>
        </p:spPr>
        <p:txBody>
          <a:bodyPr/>
          <a:lstStyle>
            <a:lvl1pPr>
              <a:defRPr sz="2800" b="0" i="0">
                <a:latin typeface="+mj-lt"/>
              </a:defRPr>
            </a:lvl1pPr>
          </a:lstStyle>
          <a:p>
            <a:fld id="{9B6766FD-1A86-E846-BC45-79780844FEA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-1588" y="0"/>
            <a:ext cx="12193588" cy="6861555"/>
            <a:chOff x="-1588" y="0"/>
            <a:chExt cx="12193588" cy="6861555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108000"/>
                    <a:satMod val="164000"/>
                    <a:lumMod val="74000"/>
                  </a:schemeClr>
                  <a:schemeClr val="dk2">
                    <a:tint val="96000"/>
                    <a:hueMod val="88000"/>
                    <a:satMod val="140000"/>
                    <a:lumMod val="13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8761412" y="18288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8761412" y="5870955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-1588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8" name="Freeform 5"/>
            <p:cNvSpPr/>
            <p:nvPr/>
          </p:nvSpPr>
          <p:spPr bwMode="gray">
            <a:xfrm rot="10371525">
              <a:off x="263767" y="4438254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9" name="Freeform 5"/>
            <p:cNvSpPr/>
            <p:nvPr/>
          </p:nvSpPr>
          <p:spPr bwMode="gray">
            <a:xfrm rot="10800000">
              <a:off x="459506" y="321130"/>
              <a:ext cx="11277600" cy="4533900"/>
            </a:xfrm>
            <a:custGeom>
              <a:avLst/>
              <a:gdLst/>
              <a:ahLst/>
              <a:cxnLst/>
              <a:rect l="0" t="0" r="r" b="b"/>
              <a:pathLst>
                <a:path w="7104" h="2856">
                  <a:moveTo>
                    <a:pt x="0" y="0"/>
                  </a:moveTo>
                  <a:lnTo>
                    <a:pt x="0" y="2856"/>
                  </a:lnTo>
                  <a:lnTo>
                    <a:pt x="7104" y="2856"/>
                  </a:lnTo>
                  <a:lnTo>
                    <a:pt x="7104" y="1"/>
                  </a:lnTo>
                  <a:lnTo>
                    <a:pt x="7104" y="1"/>
                  </a:lnTo>
                  <a:lnTo>
                    <a:pt x="6943" y="26"/>
                  </a:lnTo>
                  <a:lnTo>
                    <a:pt x="6782" y="50"/>
                  </a:lnTo>
                  <a:lnTo>
                    <a:pt x="6621" y="73"/>
                  </a:lnTo>
                  <a:lnTo>
                    <a:pt x="6459" y="93"/>
                  </a:lnTo>
                  <a:lnTo>
                    <a:pt x="6298" y="113"/>
                  </a:lnTo>
                  <a:lnTo>
                    <a:pt x="6136" y="132"/>
                  </a:lnTo>
                  <a:lnTo>
                    <a:pt x="5976" y="148"/>
                  </a:lnTo>
                  <a:lnTo>
                    <a:pt x="5814" y="163"/>
                  </a:lnTo>
                  <a:lnTo>
                    <a:pt x="5653" y="177"/>
                  </a:lnTo>
                  <a:lnTo>
                    <a:pt x="5494" y="189"/>
                  </a:lnTo>
                  <a:lnTo>
                    <a:pt x="5334" y="201"/>
                  </a:lnTo>
                  <a:lnTo>
                    <a:pt x="5175" y="211"/>
                  </a:lnTo>
                  <a:lnTo>
                    <a:pt x="5017" y="219"/>
                  </a:lnTo>
                  <a:lnTo>
                    <a:pt x="4859" y="227"/>
                  </a:lnTo>
                  <a:lnTo>
                    <a:pt x="4703" y="234"/>
                  </a:lnTo>
                  <a:lnTo>
                    <a:pt x="4548" y="239"/>
                  </a:lnTo>
                  <a:lnTo>
                    <a:pt x="4393" y="243"/>
                  </a:lnTo>
                  <a:lnTo>
                    <a:pt x="4240" y="247"/>
                  </a:lnTo>
                  <a:lnTo>
                    <a:pt x="4088" y="249"/>
                  </a:lnTo>
                  <a:lnTo>
                    <a:pt x="3937" y="251"/>
                  </a:lnTo>
                  <a:lnTo>
                    <a:pt x="3788" y="252"/>
                  </a:lnTo>
                  <a:lnTo>
                    <a:pt x="3640" y="251"/>
                  </a:lnTo>
                  <a:lnTo>
                    <a:pt x="3494" y="251"/>
                  </a:lnTo>
                  <a:lnTo>
                    <a:pt x="3349" y="249"/>
                  </a:lnTo>
                  <a:lnTo>
                    <a:pt x="3207" y="246"/>
                  </a:lnTo>
                  <a:lnTo>
                    <a:pt x="3066" y="243"/>
                  </a:lnTo>
                  <a:lnTo>
                    <a:pt x="2928" y="240"/>
                  </a:lnTo>
                  <a:lnTo>
                    <a:pt x="2791" y="235"/>
                  </a:lnTo>
                  <a:lnTo>
                    <a:pt x="2656" y="230"/>
                  </a:lnTo>
                  <a:lnTo>
                    <a:pt x="2524" y="225"/>
                  </a:lnTo>
                  <a:lnTo>
                    <a:pt x="2266" y="212"/>
                  </a:lnTo>
                  <a:lnTo>
                    <a:pt x="2019" y="198"/>
                  </a:lnTo>
                  <a:lnTo>
                    <a:pt x="1782" y="183"/>
                  </a:lnTo>
                  <a:lnTo>
                    <a:pt x="1557" y="167"/>
                  </a:lnTo>
                  <a:lnTo>
                    <a:pt x="1343" y="150"/>
                  </a:lnTo>
                  <a:lnTo>
                    <a:pt x="1144" y="132"/>
                  </a:lnTo>
                  <a:lnTo>
                    <a:pt x="957" y="114"/>
                  </a:lnTo>
                  <a:lnTo>
                    <a:pt x="785" y="96"/>
                  </a:lnTo>
                  <a:lnTo>
                    <a:pt x="627" y="79"/>
                  </a:lnTo>
                  <a:lnTo>
                    <a:pt x="487" y="63"/>
                  </a:lnTo>
                  <a:lnTo>
                    <a:pt x="361" y="48"/>
                  </a:lnTo>
                  <a:lnTo>
                    <a:pt x="254" y="35"/>
                  </a:lnTo>
                  <a:lnTo>
                    <a:pt x="165" y="23"/>
                  </a:lnTo>
                  <a:lnTo>
                    <a:pt x="42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3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7" y="4969927"/>
            <a:ext cx="8825657" cy="566738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429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Drag picture to placeholder or click icon to add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7" y="553666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>
                <a:solidFill>
                  <a:schemeClr val="tx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9EEE91-D7CC-5443-ADBF-C75A24067854}" type="datetimeFigureOut">
              <a:rPr lang="en-US" smtClean="0"/>
              <a:t>4/9/17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766FD-1A86-E846-BC45-79780844FEA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-1588" y="0"/>
            <a:ext cx="12193588" cy="6861555"/>
            <a:chOff x="-1588" y="0"/>
            <a:chExt cx="12193588" cy="6861555"/>
          </a:xfrm>
        </p:grpSpPr>
        <p:sp>
          <p:nvSpPr>
            <p:cNvPr id="10" name="Rectangle 9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108000"/>
                    <a:satMod val="164000"/>
                    <a:lumMod val="74000"/>
                  </a:schemeClr>
                  <a:schemeClr val="dk2">
                    <a:tint val="96000"/>
                    <a:hueMod val="88000"/>
                    <a:satMod val="140000"/>
                    <a:lumMod val="13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8761412" y="18288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8761412" y="5870955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-1588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7" name="Freeform 5"/>
            <p:cNvSpPr/>
            <p:nvPr/>
          </p:nvSpPr>
          <p:spPr bwMode="gray">
            <a:xfrm>
              <a:off x="455612" y="2801319"/>
              <a:ext cx="11277600" cy="3602637"/>
            </a:xfrm>
            <a:custGeom>
              <a:avLst/>
              <a:gdLst/>
              <a:ahLst/>
              <a:cxnLst/>
              <a:rect l="l" t="t" r="r" b="b"/>
              <a:pathLst>
                <a:path w="10000" h="7946">
                  <a:moveTo>
                    <a:pt x="0" y="0"/>
                  </a:moveTo>
                  <a:lnTo>
                    <a:pt x="0" y="7945"/>
                  </a:lnTo>
                  <a:lnTo>
                    <a:pt x="10000" y="7946"/>
                  </a:lnTo>
                  <a:lnTo>
                    <a:pt x="10000" y="4"/>
                  </a:lnTo>
                  <a:lnTo>
                    <a:pt x="10000" y="4"/>
                  </a:lnTo>
                  <a:lnTo>
                    <a:pt x="9773" y="91"/>
                  </a:lnTo>
                  <a:lnTo>
                    <a:pt x="9547" y="175"/>
                  </a:lnTo>
                  <a:lnTo>
                    <a:pt x="9320" y="256"/>
                  </a:lnTo>
                  <a:lnTo>
                    <a:pt x="9092" y="326"/>
                  </a:lnTo>
                  <a:lnTo>
                    <a:pt x="8865" y="396"/>
                  </a:lnTo>
                  <a:lnTo>
                    <a:pt x="8637" y="462"/>
                  </a:lnTo>
                  <a:lnTo>
                    <a:pt x="8412" y="518"/>
                  </a:lnTo>
                  <a:lnTo>
                    <a:pt x="8184" y="571"/>
                  </a:lnTo>
                  <a:lnTo>
                    <a:pt x="7957" y="620"/>
                  </a:lnTo>
                  <a:lnTo>
                    <a:pt x="7734" y="662"/>
                  </a:lnTo>
                  <a:lnTo>
                    <a:pt x="7508" y="704"/>
                  </a:lnTo>
                  <a:lnTo>
                    <a:pt x="7285" y="739"/>
                  </a:lnTo>
                  <a:lnTo>
                    <a:pt x="7062" y="767"/>
                  </a:lnTo>
                  <a:lnTo>
                    <a:pt x="6840" y="795"/>
                  </a:lnTo>
                  <a:lnTo>
                    <a:pt x="6620" y="819"/>
                  </a:lnTo>
                  <a:lnTo>
                    <a:pt x="6402" y="837"/>
                  </a:lnTo>
                  <a:lnTo>
                    <a:pt x="6184" y="851"/>
                  </a:lnTo>
                  <a:lnTo>
                    <a:pt x="5968" y="865"/>
                  </a:lnTo>
                  <a:lnTo>
                    <a:pt x="5755" y="872"/>
                  </a:lnTo>
                  <a:lnTo>
                    <a:pt x="5542" y="879"/>
                  </a:lnTo>
                  <a:lnTo>
                    <a:pt x="5332" y="882"/>
                  </a:lnTo>
                  <a:lnTo>
                    <a:pt x="5124" y="879"/>
                  </a:lnTo>
                  <a:lnTo>
                    <a:pt x="4918" y="879"/>
                  </a:lnTo>
                  <a:lnTo>
                    <a:pt x="4714" y="872"/>
                  </a:lnTo>
                  <a:lnTo>
                    <a:pt x="4514" y="861"/>
                  </a:lnTo>
                  <a:lnTo>
                    <a:pt x="4316" y="851"/>
                  </a:lnTo>
                  <a:lnTo>
                    <a:pt x="4122" y="840"/>
                  </a:lnTo>
                  <a:lnTo>
                    <a:pt x="3929" y="823"/>
                  </a:lnTo>
                  <a:lnTo>
                    <a:pt x="3739" y="805"/>
                  </a:lnTo>
                  <a:lnTo>
                    <a:pt x="3553" y="788"/>
                  </a:lnTo>
                  <a:lnTo>
                    <a:pt x="3190" y="742"/>
                  </a:lnTo>
                  <a:lnTo>
                    <a:pt x="2842" y="693"/>
                  </a:lnTo>
                  <a:lnTo>
                    <a:pt x="2508" y="641"/>
                  </a:lnTo>
                  <a:lnTo>
                    <a:pt x="2192" y="585"/>
                  </a:lnTo>
                  <a:lnTo>
                    <a:pt x="1890" y="525"/>
                  </a:lnTo>
                  <a:lnTo>
                    <a:pt x="1610" y="462"/>
                  </a:lnTo>
                  <a:lnTo>
                    <a:pt x="1347" y="399"/>
                  </a:lnTo>
                  <a:lnTo>
                    <a:pt x="1105" y="336"/>
                  </a:lnTo>
                  <a:lnTo>
                    <a:pt x="883" y="277"/>
                  </a:lnTo>
                  <a:lnTo>
                    <a:pt x="686" y="221"/>
                  </a:lnTo>
                  <a:lnTo>
                    <a:pt x="508" y="168"/>
                  </a:lnTo>
                  <a:lnTo>
                    <a:pt x="358" y="123"/>
                  </a:lnTo>
                  <a:lnTo>
                    <a:pt x="232" y="81"/>
                  </a:lnTo>
                  <a:lnTo>
                    <a:pt x="59" y="21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9" name="Freeform 5"/>
            <p:cNvSpPr/>
            <p:nvPr/>
          </p:nvSpPr>
          <p:spPr bwMode="gray">
            <a:xfrm rot="21010068">
              <a:off x="8490951" y="2714874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2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060704"/>
            <a:ext cx="8833104" cy="1371600"/>
          </a:xfrm>
          <a:prstGeom prst="rect">
            <a:avLst/>
          </a:prstGeom>
        </p:spPr>
        <p:txBody>
          <a:bodyPr anchor="ctr" anchorCtr="0"/>
          <a:lstStyle>
            <a:lvl1pPr>
              <a:defRPr sz="4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2144" y="3547872"/>
            <a:ext cx="8825659" cy="2478024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9EEE91-D7CC-5443-ADBF-C75A24067854}" type="datetimeFigureOut">
              <a:rPr lang="en-US" smtClean="0"/>
              <a:t>4/9/17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766FD-1A86-E846-BC45-79780844FEA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88" y="0"/>
            <a:ext cx="12193588" cy="6861555"/>
            <a:chOff x="-1588" y="0"/>
            <a:chExt cx="12193588" cy="6861555"/>
          </a:xfrm>
        </p:grpSpPr>
        <p:sp>
          <p:nvSpPr>
            <p:cNvPr id="16" name="Rectangle 15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108000"/>
                    <a:satMod val="164000"/>
                    <a:lumMod val="74000"/>
                  </a:schemeClr>
                  <a:schemeClr val="dk2">
                    <a:tint val="96000"/>
                    <a:hueMod val="88000"/>
                    <a:satMod val="140000"/>
                    <a:lumMod val="13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761412" y="18288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761412" y="5870955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-1588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5"/>
            <p:cNvSpPr/>
            <p:nvPr/>
          </p:nvSpPr>
          <p:spPr bwMode="gray">
            <a:xfrm rot="21010068">
              <a:off x="8490951" y="418511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4" name="Freeform 5"/>
            <p:cNvSpPr/>
            <p:nvPr/>
          </p:nvSpPr>
          <p:spPr bwMode="gray">
            <a:xfrm>
              <a:off x="455612" y="4241801"/>
              <a:ext cx="11277600" cy="2337161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7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12" name="TextBox 11"/>
          <p:cNvSpPr txBox="1"/>
          <p:nvPr/>
        </p:nvSpPr>
        <p:spPr bwMode="gray">
          <a:xfrm>
            <a:off x="898295" y="596767"/>
            <a:ext cx="80191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en-US" sz="9600" dirty="0">
                <a:solidFill>
                  <a:schemeClr val="tx2">
                    <a:lumMod val="40000"/>
                    <a:lumOff val="60000"/>
                  </a:schemeClr>
                </a:solidFill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 bwMode="gray">
          <a:xfrm>
            <a:off x="9715063" y="2629300"/>
            <a:ext cx="80191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en-US" sz="9600" dirty="0">
                <a:solidFill>
                  <a:schemeClr val="tx2">
                    <a:lumMod val="40000"/>
                    <a:lumOff val="60000"/>
                  </a:schemeClr>
                </a:solidFill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1" y="980517"/>
            <a:ext cx="8460983" cy="2698249"/>
          </a:xfrm>
          <a:prstGeom prst="rect">
            <a:avLst/>
          </a:prstGeom>
        </p:spPr>
        <p:txBody>
          <a:bodyPr anchor="ctr" anchorCtr="0"/>
          <a:lstStyle>
            <a:lvl1pPr>
              <a:defRPr sz="4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14"/>
          </p:nvPr>
        </p:nvSpPr>
        <p:spPr bwMode="gray">
          <a:xfrm>
            <a:off x="1945945" y="3679987"/>
            <a:ext cx="7725772" cy="342174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1400" cap="small" dirty="0">
                <a:solidFill>
                  <a:schemeClr val="tx2">
                    <a:lumMod val="40000"/>
                    <a:lumOff val="60000"/>
                  </a:schemeClr>
                </a:solidFill>
                <a:latin typeface="+mn-lt"/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5029198"/>
            <a:ext cx="8825659" cy="997858"/>
          </a:xfrm>
        </p:spPr>
        <p:txBody>
          <a:bodyPr anchor="ctr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9EEE91-D7CC-5443-ADBF-C75A24067854}" type="datetimeFigureOut">
              <a:rPr lang="en-US" smtClean="0"/>
              <a:t>4/9/17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3" name="Rectangle 22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766FD-1A86-E846-BC45-79780844FEA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-1588" y="0"/>
            <a:ext cx="12193588" cy="6861555"/>
            <a:chOff x="-1588" y="0"/>
            <a:chExt cx="12193588" cy="6861555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108000"/>
                    <a:satMod val="164000"/>
                    <a:lumMod val="74000"/>
                  </a:schemeClr>
                  <a:schemeClr val="dk2">
                    <a:tint val="96000"/>
                    <a:hueMod val="88000"/>
                    <a:satMod val="140000"/>
                    <a:lumMod val="13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8761412" y="18288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8761412" y="5870955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-1588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7" name="Freeform 5"/>
            <p:cNvSpPr/>
            <p:nvPr/>
          </p:nvSpPr>
          <p:spPr bwMode="gray">
            <a:xfrm rot="21010068">
              <a:off x="8490951" y="4193583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8" name="Freeform 5"/>
            <p:cNvSpPr/>
            <p:nvPr/>
          </p:nvSpPr>
          <p:spPr bwMode="gray">
            <a:xfrm>
              <a:off x="455612" y="4241801"/>
              <a:ext cx="11277600" cy="2337161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2373525"/>
            <a:ext cx="8865623" cy="1819656"/>
          </a:xfrm>
          <a:prstGeom prst="rect">
            <a:avLst/>
          </a:prstGeo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5029200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9EEE91-D7CC-5443-ADBF-C75A24067854}" type="datetimeFigureOut">
              <a:rPr lang="en-US" smtClean="0"/>
              <a:t>4/9/17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766FD-1A86-E846-BC45-79780844FEA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825659" cy="706964"/>
          </a:xfrm>
          <a:prstGeom prst="rect">
            <a:avLst/>
          </a:prstGeom>
        </p:spPr>
        <p:txBody>
          <a:bodyPr/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0"/>
            <a:ext cx="3129168" cy="576261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1154954" y="3179764"/>
            <a:ext cx="3129168" cy="2847290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12721" y="2603500"/>
            <a:ext cx="3145380" cy="576261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12721" y="3179764"/>
            <a:ext cx="3145380" cy="2847290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86700" y="2595032"/>
            <a:ext cx="3161029" cy="58473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86700" y="3179764"/>
            <a:ext cx="3161029" cy="2847290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4384991" y="2603500"/>
            <a:ext cx="32564" cy="3423554"/>
          </a:xfrm>
          <a:prstGeom prst="line">
            <a:avLst/>
          </a:prstGeom>
          <a:ln w="12700" cmpd="sng">
            <a:solidFill>
              <a:schemeClr val="tx1">
                <a:lumMod val="75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7775824" y="2603500"/>
            <a:ext cx="0" cy="3423554"/>
          </a:xfrm>
          <a:prstGeom prst="line">
            <a:avLst/>
          </a:prstGeom>
          <a:ln w="12700" cmpd="sng">
            <a:solidFill>
              <a:schemeClr val="tx1">
                <a:lumMod val="75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9EEE91-D7CC-5443-ADBF-C75A24067854}" type="datetimeFigureOut">
              <a:rPr lang="en-US" smtClean="0"/>
              <a:t>4/9/17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766FD-1A86-E846-BC45-79780844FEA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825659" cy="706964"/>
          </a:xfrm>
          <a:prstGeom prst="rect">
            <a:avLst/>
          </a:prstGeom>
        </p:spPr>
        <p:txBody>
          <a:bodyPr anchor="ctr" anchorCtr="0"/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532845"/>
            <a:ext cx="3050438" cy="576260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334552" y="2610916"/>
            <a:ext cx="2691242" cy="1584094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Drag picture to placeholder or click icon to add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1154954" y="5109107"/>
            <a:ext cx="3050438" cy="91794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68865" y="4532842"/>
            <a:ext cx="30504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748463" y="2603500"/>
            <a:ext cx="2691242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Drag picture to placeholder or click icon to add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4568865" y="5109108"/>
            <a:ext cx="3050438" cy="91257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83433" y="4532842"/>
            <a:ext cx="30504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163031" y="2603500"/>
            <a:ext cx="2691242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Drag picture to placeholder or click icon to add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83433" y="5109107"/>
            <a:ext cx="3050438" cy="917947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4384245" y="2603500"/>
            <a:ext cx="1" cy="3461811"/>
          </a:xfrm>
          <a:prstGeom prst="line">
            <a:avLst/>
          </a:prstGeom>
          <a:ln w="12700" cmpd="sng">
            <a:solidFill>
              <a:schemeClr val="tx1">
                <a:lumMod val="75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7807352" y="2603500"/>
            <a:ext cx="0" cy="3461811"/>
          </a:xfrm>
          <a:prstGeom prst="line">
            <a:avLst/>
          </a:prstGeom>
          <a:ln w="12700" cmpd="sng">
            <a:solidFill>
              <a:schemeClr val="tx1">
                <a:lumMod val="75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9EEE91-D7CC-5443-ADBF-C75A24067854}" type="datetimeFigureOut">
              <a:rPr lang="en-US" smtClean="0"/>
              <a:t>4/9/17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766FD-1A86-E846-BC45-79780844FEA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825659" cy="706964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54954" y="2595033"/>
            <a:ext cx="8825659" cy="3424768"/>
          </a:xfrm>
        </p:spPr>
        <p:txBody>
          <a:bodyPr vert="eaVert" anchor="t" anchorCtr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9EEE91-D7CC-5443-ADBF-C75A24067854}" type="datetimeFigureOut">
              <a:rPr lang="en-US" smtClean="0"/>
              <a:t>4/9/17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766FD-1A86-E846-BC45-79780844FEA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-1588" y="0"/>
            <a:ext cx="12193588" cy="6861555"/>
            <a:chOff x="-1588" y="0"/>
            <a:chExt cx="12193588" cy="6861555"/>
          </a:xfrm>
        </p:grpSpPr>
        <p:sp>
          <p:nvSpPr>
            <p:cNvPr id="15" name="Rectangle 14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108000"/>
                    <a:satMod val="164000"/>
                    <a:lumMod val="74000"/>
                  </a:schemeClr>
                  <a:schemeClr val="dk2">
                    <a:tint val="96000"/>
                    <a:hueMod val="88000"/>
                    <a:satMod val="140000"/>
                    <a:lumMod val="13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8761412" y="18288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761412" y="5870955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-1588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5"/>
            <p:cNvSpPr/>
            <p:nvPr/>
          </p:nvSpPr>
          <p:spPr bwMode="gray">
            <a:xfrm rot="5101749">
              <a:off x="6294738" y="457773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3" name="Rectangle 12"/>
            <p:cNvSpPr/>
            <p:nvPr/>
          </p:nvSpPr>
          <p:spPr>
            <a:xfrm>
              <a:off x="414867" y="402165"/>
              <a:ext cx="6510866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5"/>
            <p:cNvSpPr/>
            <p:nvPr/>
          </p:nvSpPr>
          <p:spPr bwMode="gray">
            <a:xfrm rot="5400000">
              <a:off x="4449232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6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576756" y="1278466"/>
            <a:ext cx="1441567" cy="4748591"/>
          </a:xfrm>
          <a:prstGeom prst="rect">
            <a:avLst/>
          </a:prstGeom>
        </p:spPr>
        <p:txBody>
          <a:bodyPr vert="eaVert" anchor="b" anchorCtr="0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54954" y="1278465"/>
            <a:ext cx="6256025" cy="4748591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9EEE91-D7CC-5443-ADBF-C75A24067854}" type="datetimeFigureOut">
              <a:rPr lang="en-US" smtClean="0"/>
              <a:t>4/9/17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0" name="Rectangle 19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766FD-1A86-E846-BC45-79780844FEA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9"/>
            <a:ext cx="8825659" cy="706964"/>
          </a:xfrm>
          <a:prstGeom prst="rect">
            <a:avLst/>
          </a:prstGeom>
        </p:spPr>
        <p:txBody>
          <a:bodyPr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54954" y="2603500"/>
            <a:ext cx="8825659" cy="34163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9EEE91-D7CC-5443-ADBF-C75A24067854}" type="datetimeFigureOut">
              <a:rPr lang="en-US" smtClean="0"/>
              <a:t>4/9/17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1000" b="1"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766FD-1A86-E846-BC45-79780844FEA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-1588" y="0"/>
            <a:ext cx="12193588" cy="6861555"/>
            <a:chOff x="-1588" y="0"/>
            <a:chExt cx="12193588" cy="6861555"/>
          </a:xfrm>
        </p:grpSpPr>
        <p:sp>
          <p:nvSpPr>
            <p:cNvPr id="12" name="Rectangle 11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108000"/>
                    <a:satMod val="164000"/>
                    <a:lumMod val="74000"/>
                  </a:schemeClr>
                  <a:schemeClr val="dk2">
                    <a:tint val="96000"/>
                    <a:hueMod val="88000"/>
                    <a:satMod val="140000"/>
                    <a:lumMod val="13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8761412" y="18288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8761412" y="5870955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-1588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9" name="Rectangle 8"/>
            <p:cNvSpPr/>
            <p:nvPr/>
          </p:nvSpPr>
          <p:spPr bwMode="gray">
            <a:xfrm>
              <a:off x="7289800" y="402165"/>
              <a:ext cx="4478865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8" name="Freeform 5"/>
            <p:cNvSpPr/>
            <p:nvPr/>
          </p:nvSpPr>
          <p:spPr bwMode="gray">
            <a:xfrm rot="15922489">
              <a:off x="4698352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7" name="Freeform 5"/>
            <p:cNvSpPr/>
            <p:nvPr/>
          </p:nvSpPr>
          <p:spPr bwMode="gray">
            <a:xfrm rot="16200000">
              <a:off x="3787244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3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679192"/>
            <a:ext cx="4343400" cy="2286000"/>
          </a:xfrm>
          <a:prstGeom prst="rect">
            <a:avLst/>
          </a:prstGeom>
        </p:spPr>
        <p:txBody>
          <a:bodyPr anchor="ctr" anchorCtr="0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94576" y="2679192"/>
            <a:ext cx="3758184" cy="2286000"/>
          </a:xfrm>
        </p:spPr>
        <p:txBody>
          <a:bodyPr anchor="ctr" anchorCtr="0"/>
          <a:lstStyle>
            <a:lvl1pPr marL="0" indent="0" algn="l">
              <a:buNone/>
              <a:defRPr sz="2000" cap="all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9EEE91-D7CC-5443-ADBF-C75A24067854}" type="datetimeFigureOut">
              <a:rPr lang="en-US" smtClean="0"/>
              <a:t>4/9/17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1000" b="1"/>
            </a:lvl1pPr>
          </a:lstStyle>
          <a:p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766FD-1A86-E846-BC45-79780844FEA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3" y="969264"/>
            <a:ext cx="8825659" cy="704088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54954" y="2603500"/>
            <a:ext cx="4828032" cy="3416301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08776" y="2603500"/>
            <a:ext cx="4828032" cy="341630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9EEE91-D7CC-5443-ADBF-C75A24067854}" type="datetimeFigureOut">
              <a:rPr lang="en-US" smtClean="0"/>
              <a:t>4/9/17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766FD-1A86-E846-BC45-79780844FEA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69264"/>
            <a:ext cx="8825659" cy="70408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6040"/>
            <a:ext cx="48280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4954" y="3198448"/>
            <a:ext cx="4828032" cy="2843784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08776" y="2606040"/>
            <a:ext cx="48280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08711" y="3187921"/>
            <a:ext cx="4825160" cy="2854311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9EEE91-D7CC-5443-ADBF-C75A24067854}" type="datetimeFigureOut">
              <a:rPr lang="en-US" smtClean="0"/>
              <a:t>4/9/17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766FD-1A86-E846-BC45-79780844FEA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2144" y="969264"/>
            <a:ext cx="8825659" cy="704088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9EEE91-D7CC-5443-ADBF-C75A24067854}" type="datetimeFigureOut">
              <a:rPr lang="en-US" smtClean="0"/>
              <a:t>4/9/17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766FD-1A86-E846-BC45-79780844FEA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9EEE91-D7CC-5443-ADBF-C75A24067854}" type="datetimeFigureOut">
              <a:rPr lang="en-US" smtClean="0"/>
              <a:t>4/9/17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766FD-1A86-E846-BC45-79780844FEA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/>
          <p:cNvGrpSpPr/>
          <p:nvPr/>
        </p:nvGrpSpPr>
        <p:grpSpPr>
          <a:xfrm>
            <a:off x="-1588" y="0"/>
            <a:ext cx="12193588" cy="6861555"/>
            <a:chOff x="-1588" y="0"/>
            <a:chExt cx="12193588" cy="6861555"/>
          </a:xfrm>
        </p:grpSpPr>
        <p:sp>
          <p:nvSpPr>
            <p:cNvPr id="12" name="Rectangle 11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108000"/>
                    <a:satMod val="164000"/>
                    <a:lumMod val="74000"/>
                  </a:schemeClr>
                  <a:schemeClr val="dk2">
                    <a:tint val="96000"/>
                    <a:hueMod val="88000"/>
                    <a:satMod val="140000"/>
                    <a:lumMod val="13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8761412" y="18288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8761412" y="5870955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-1588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8" name="Rectangle 7"/>
            <p:cNvSpPr/>
            <p:nvPr/>
          </p:nvSpPr>
          <p:spPr>
            <a:xfrm>
              <a:off x="5713412" y="402165"/>
              <a:ext cx="6055253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9" name="Freeform 5"/>
            <p:cNvSpPr/>
            <p:nvPr/>
          </p:nvSpPr>
          <p:spPr bwMode="gray">
            <a:xfrm rot="16200000">
              <a:off x="2229377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0" name="Freeform 5"/>
            <p:cNvSpPr/>
            <p:nvPr/>
          </p:nvSpPr>
          <p:spPr bwMode="gray">
            <a:xfrm rot="15922489">
              <a:off x="3140485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4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3" y="1298448"/>
            <a:ext cx="2793159" cy="1597152"/>
          </a:xfrm>
          <a:prstGeom prst="rect">
            <a:avLst/>
          </a:prstGeo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79008" y="1447800"/>
            <a:ext cx="5195997" cy="4572000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3" y="3129280"/>
            <a:ext cx="2793159" cy="2895599"/>
          </a:xfrm>
        </p:spPr>
        <p:txBody>
          <a:bodyPr/>
          <a:lstStyle>
            <a:lvl1pPr marL="0" indent="0">
              <a:buNone/>
              <a:defRPr sz="1400">
                <a:solidFill>
                  <a:schemeClr val="tx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9EEE91-D7CC-5443-ADBF-C75A24067854}" type="datetimeFigureOut">
              <a:rPr lang="en-US" smtClean="0"/>
              <a:t>4/9/17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766FD-1A86-E846-BC45-79780844FEA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/>
          <p:cNvGrpSpPr/>
          <p:nvPr/>
        </p:nvGrpSpPr>
        <p:grpSpPr>
          <a:xfrm>
            <a:off x="-1588" y="0"/>
            <a:ext cx="12193588" cy="6861555"/>
            <a:chOff x="-1588" y="0"/>
            <a:chExt cx="12193588" cy="6861555"/>
          </a:xfrm>
        </p:grpSpPr>
        <p:sp>
          <p:nvSpPr>
            <p:cNvPr id="12" name="Rectangle 11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108000"/>
                    <a:satMod val="164000"/>
                    <a:lumMod val="74000"/>
                  </a:schemeClr>
                  <a:schemeClr val="dk2">
                    <a:tint val="96000"/>
                    <a:hueMod val="88000"/>
                    <a:satMod val="140000"/>
                    <a:lumMod val="13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8761412" y="18288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8761412" y="5870955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-1588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8" name="Rectangle 7"/>
            <p:cNvSpPr/>
            <p:nvPr/>
          </p:nvSpPr>
          <p:spPr>
            <a:xfrm>
              <a:off x="6172200" y="402165"/>
              <a:ext cx="5596465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9" name="Freeform 5"/>
            <p:cNvSpPr/>
            <p:nvPr/>
          </p:nvSpPr>
          <p:spPr bwMode="gray">
            <a:xfrm rot="16200000">
              <a:off x="3295432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0" name="Freeform 5"/>
            <p:cNvSpPr/>
            <p:nvPr/>
          </p:nvSpPr>
          <p:spPr bwMode="gray">
            <a:xfrm rot="15922489">
              <a:off x="4203594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4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693332"/>
            <a:ext cx="3860259" cy="1735668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547870" y="1143000"/>
            <a:ext cx="3227193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Drag picture to placeholder or click icon to add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5" y="3657600"/>
            <a:ext cx="3859212" cy="1371600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chemeClr val="tx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9EEE91-D7CC-5443-ADBF-C75A24067854}" type="datetimeFigureOut">
              <a:rPr lang="en-US" smtClean="0"/>
              <a:t>4/9/17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766FD-1A86-E846-BC45-79780844FEA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4.xml"/><Relationship Id="rId15" Type="http://schemas.openxmlformats.org/officeDocument/2006/relationships/slideLayout" Target="../slideLayouts/slideLayout15.xml"/><Relationship Id="rId16" Type="http://schemas.openxmlformats.org/officeDocument/2006/relationships/slideLayout" Target="../slideLayouts/slideLayout16.xml"/><Relationship Id="rId17" Type="http://schemas.openxmlformats.org/officeDocument/2006/relationships/slideLayout" Target="../slideLayouts/slideLayout17.xml"/><Relationship Id="rId18" Type="http://schemas.openxmlformats.org/officeDocument/2006/relationships/theme" Target="../theme/theme1.xml"/><Relationship Id="rId19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-1588" y="0"/>
            <a:ext cx="12193588" cy="6861555"/>
            <a:chOff x="-1588" y="0"/>
            <a:chExt cx="12193588" cy="6861555"/>
          </a:xfrm>
        </p:grpSpPr>
        <p:sp>
          <p:nvSpPr>
            <p:cNvPr id="12" name="Rectangle 11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19">
                <a:duotone>
                  <a:schemeClr val="dk2">
                    <a:shade val="69000"/>
                    <a:hueMod val="108000"/>
                    <a:satMod val="164000"/>
                    <a:lumMod val="74000"/>
                  </a:schemeClr>
                  <a:schemeClr val="dk2">
                    <a:tint val="96000"/>
                    <a:hueMod val="88000"/>
                    <a:satMod val="140000"/>
                    <a:lumMod val="13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8761412" y="18288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Oval 22"/>
            <p:cNvSpPr/>
            <p:nvPr/>
          </p:nvSpPr>
          <p:spPr>
            <a:xfrm>
              <a:off x="8761412" y="5870955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-1588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4" name="Freeform 5"/>
            <p:cNvSpPr/>
            <p:nvPr/>
          </p:nvSpPr>
          <p:spPr bwMode="gray">
            <a:xfrm rot="21010068">
              <a:off x="8490951" y="179751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27" name="Freeform 5"/>
            <p:cNvSpPr/>
            <p:nvPr/>
          </p:nvSpPr>
          <p:spPr bwMode="gray">
            <a:xfrm>
              <a:off x="459506" y="1866405"/>
              <a:ext cx="11277600" cy="4533900"/>
            </a:xfrm>
            <a:custGeom>
              <a:avLst/>
              <a:gdLst/>
              <a:ahLst/>
              <a:cxnLst/>
              <a:rect l="0" t="0" r="r" b="b"/>
              <a:pathLst>
                <a:path w="7104" h="2856">
                  <a:moveTo>
                    <a:pt x="0" y="0"/>
                  </a:moveTo>
                  <a:lnTo>
                    <a:pt x="0" y="2856"/>
                  </a:lnTo>
                  <a:lnTo>
                    <a:pt x="7104" y="2856"/>
                  </a:lnTo>
                  <a:lnTo>
                    <a:pt x="7104" y="1"/>
                  </a:lnTo>
                  <a:lnTo>
                    <a:pt x="7104" y="1"/>
                  </a:lnTo>
                  <a:lnTo>
                    <a:pt x="6943" y="26"/>
                  </a:lnTo>
                  <a:lnTo>
                    <a:pt x="6782" y="50"/>
                  </a:lnTo>
                  <a:lnTo>
                    <a:pt x="6621" y="73"/>
                  </a:lnTo>
                  <a:lnTo>
                    <a:pt x="6459" y="93"/>
                  </a:lnTo>
                  <a:lnTo>
                    <a:pt x="6298" y="113"/>
                  </a:lnTo>
                  <a:lnTo>
                    <a:pt x="6136" y="132"/>
                  </a:lnTo>
                  <a:lnTo>
                    <a:pt x="5976" y="148"/>
                  </a:lnTo>
                  <a:lnTo>
                    <a:pt x="5814" y="163"/>
                  </a:lnTo>
                  <a:lnTo>
                    <a:pt x="5653" y="177"/>
                  </a:lnTo>
                  <a:lnTo>
                    <a:pt x="5494" y="189"/>
                  </a:lnTo>
                  <a:lnTo>
                    <a:pt x="5334" y="201"/>
                  </a:lnTo>
                  <a:lnTo>
                    <a:pt x="5175" y="211"/>
                  </a:lnTo>
                  <a:lnTo>
                    <a:pt x="5017" y="219"/>
                  </a:lnTo>
                  <a:lnTo>
                    <a:pt x="4859" y="227"/>
                  </a:lnTo>
                  <a:lnTo>
                    <a:pt x="4703" y="234"/>
                  </a:lnTo>
                  <a:lnTo>
                    <a:pt x="4548" y="239"/>
                  </a:lnTo>
                  <a:lnTo>
                    <a:pt x="4393" y="243"/>
                  </a:lnTo>
                  <a:lnTo>
                    <a:pt x="4240" y="247"/>
                  </a:lnTo>
                  <a:lnTo>
                    <a:pt x="4088" y="249"/>
                  </a:lnTo>
                  <a:lnTo>
                    <a:pt x="3937" y="251"/>
                  </a:lnTo>
                  <a:lnTo>
                    <a:pt x="3788" y="252"/>
                  </a:lnTo>
                  <a:lnTo>
                    <a:pt x="3640" y="251"/>
                  </a:lnTo>
                  <a:lnTo>
                    <a:pt x="3494" y="251"/>
                  </a:lnTo>
                  <a:lnTo>
                    <a:pt x="3349" y="249"/>
                  </a:lnTo>
                  <a:lnTo>
                    <a:pt x="3207" y="246"/>
                  </a:lnTo>
                  <a:lnTo>
                    <a:pt x="3066" y="243"/>
                  </a:lnTo>
                  <a:lnTo>
                    <a:pt x="2928" y="240"/>
                  </a:lnTo>
                  <a:lnTo>
                    <a:pt x="2791" y="235"/>
                  </a:lnTo>
                  <a:lnTo>
                    <a:pt x="2656" y="230"/>
                  </a:lnTo>
                  <a:lnTo>
                    <a:pt x="2524" y="225"/>
                  </a:lnTo>
                  <a:lnTo>
                    <a:pt x="2266" y="212"/>
                  </a:lnTo>
                  <a:lnTo>
                    <a:pt x="2019" y="198"/>
                  </a:lnTo>
                  <a:lnTo>
                    <a:pt x="1782" y="183"/>
                  </a:lnTo>
                  <a:lnTo>
                    <a:pt x="1557" y="167"/>
                  </a:lnTo>
                  <a:lnTo>
                    <a:pt x="1343" y="150"/>
                  </a:lnTo>
                  <a:lnTo>
                    <a:pt x="1144" y="132"/>
                  </a:lnTo>
                  <a:lnTo>
                    <a:pt x="957" y="114"/>
                  </a:lnTo>
                  <a:lnTo>
                    <a:pt x="785" y="96"/>
                  </a:lnTo>
                  <a:lnTo>
                    <a:pt x="627" y="79"/>
                  </a:lnTo>
                  <a:lnTo>
                    <a:pt x="487" y="63"/>
                  </a:lnTo>
                  <a:lnTo>
                    <a:pt x="361" y="48"/>
                  </a:lnTo>
                  <a:lnTo>
                    <a:pt x="254" y="35"/>
                  </a:lnTo>
                  <a:lnTo>
                    <a:pt x="165" y="23"/>
                  </a:lnTo>
                  <a:lnTo>
                    <a:pt x="42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28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30" name="Title Placeholder 1"/>
          <p:cNvSpPr>
            <a:spLocks noGrp="1"/>
          </p:cNvSpPr>
          <p:nvPr>
            <p:ph type="title"/>
          </p:nvPr>
        </p:nvSpPr>
        <p:spPr bwMode="gray">
          <a:xfrm>
            <a:off x="1154954" y="973668"/>
            <a:ext cx="8761413" cy="7069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0"/>
            <a:ext cx="8761413" cy="34163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652760" y="6391656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ctr" anchorCtr="0"/>
          <a:lstStyle>
            <a:lvl1pPr algn="r">
              <a:defRPr sz="1000" b="1" i="0">
                <a:solidFill>
                  <a:schemeClr val="accent1"/>
                </a:solidFill>
              </a:defRPr>
            </a:lvl1pPr>
          </a:lstStyle>
          <a:p>
            <a:fld id="{389EEE91-D7CC-5443-ADBF-C75A24067854}" type="datetimeFigureOut">
              <a:rPr lang="en-US" smtClean="0"/>
              <a:t>4/9/17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57784" y="6391656"/>
            <a:ext cx="3867912" cy="310896"/>
          </a:xfrm>
          <a:prstGeom prst="rect">
            <a:avLst/>
          </a:prstGeom>
        </p:spPr>
        <p:txBody>
          <a:bodyPr vert="horz" lIns="91440" tIns="45720" rIns="91440" bIns="45720" rtlCol="0" anchor="ctr" anchorCtr="0"/>
          <a:lstStyle>
            <a:lvl1pPr algn="l">
              <a:defRPr sz="1000" b="1" i="0">
                <a:solidFill>
                  <a:schemeClr val="accent1"/>
                </a:solidFill>
              </a:defRPr>
            </a:lvl1pPr>
          </a:lstStyle>
          <a:p>
            <a:endParaRPr lang="en-US"/>
          </a:p>
        </p:txBody>
      </p:sp>
      <p:sp>
        <p:nvSpPr>
          <p:cNvPr id="29" name="Rectangle 28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bg1"/>
                </a:solidFill>
              </a:defRPr>
            </a:lvl1pPr>
          </a:lstStyle>
          <a:p>
            <a:fld id="{9B6766FD-1A86-E846-BC45-79780844FE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61636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5" r:id="rId1"/>
    <p:sldLayoutId id="2147483716" r:id="rId2"/>
    <p:sldLayoutId id="2147483717" r:id="rId3"/>
    <p:sldLayoutId id="2147483718" r:id="rId4"/>
    <p:sldLayoutId id="2147483719" r:id="rId5"/>
    <p:sldLayoutId id="2147483720" r:id="rId6"/>
    <p:sldLayoutId id="2147483721" r:id="rId7"/>
    <p:sldLayoutId id="2147483722" r:id="rId8"/>
    <p:sldLayoutId id="2147483723" r:id="rId9"/>
    <p:sldLayoutId id="2147483724" r:id="rId10"/>
    <p:sldLayoutId id="2147483725" r:id="rId11"/>
    <p:sldLayoutId id="2147483726" r:id="rId12"/>
    <p:sldLayoutId id="2147483727" r:id="rId13"/>
    <p:sldLayoutId id="2147483728" r:id="rId14"/>
    <p:sldLayoutId id="2147483729" r:id="rId15"/>
    <p:sldLayoutId id="2147483730" r:id="rId16"/>
    <p:sldLayoutId id="2147483731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b="0" i="0" kern="1200">
          <a:solidFill>
            <a:schemeClr val="bg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tiff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2.tiff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.tiff"/><Relationship Id="rId3" Type="http://schemas.openxmlformats.org/officeDocument/2006/relationships/image" Target="../media/image14.tiff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s://www.youtube.com/watch?v=OwOBRH56Ic0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tif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tiff"/><Relationship Id="rId3" Type="http://schemas.openxmlformats.org/officeDocument/2006/relationships/image" Target="../media/image4.tif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tif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tiff"/><Relationship Id="rId4" Type="http://schemas.openxmlformats.org/officeDocument/2006/relationships/image" Target="../media/image7.tiff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tiff"/><Relationship Id="rId3" Type="http://schemas.openxmlformats.org/officeDocument/2006/relationships/image" Target="../media/image8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Objective 17: </a:t>
            </a:r>
            <a:br>
              <a:rPr lang="en-US" dirty="0" smtClean="0"/>
            </a:br>
            <a:r>
              <a:rPr lang="en-US" sz="2800" dirty="0" smtClean="0"/>
              <a:t>Infer </a:t>
            </a:r>
            <a:r>
              <a:rPr lang="en-US" sz="2800" dirty="0"/>
              <a:t>how human activities (including </a:t>
            </a:r>
            <a:r>
              <a:rPr lang="en-US" sz="2800" dirty="0" smtClean="0"/>
              <a:t>population growth, </a:t>
            </a:r>
            <a:r>
              <a:rPr lang="en-US" sz="2800" dirty="0"/>
              <a:t>pollution, global warming, burning of fossil fuels, habitat destruction, and introduction of nonnative species) may impact the environment</a:t>
            </a:r>
            <a:r>
              <a:rPr lang="en-US" sz="2800" dirty="0" smtClean="0"/>
              <a:t>?</a:t>
            </a:r>
            <a:endParaRPr lang="en-US" sz="28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5005980"/>
            <a:ext cx="8825658" cy="861420"/>
          </a:xfrm>
        </p:spPr>
        <p:txBody>
          <a:bodyPr/>
          <a:lstStyle/>
          <a:p>
            <a:r>
              <a:rPr lang="en-US" dirty="0" smtClean="0"/>
              <a:t> </a:t>
            </a:r>
            <a:r>
              <a:rPr lang="en-US" b="1" dirty="0" smtClean="0"/>
              <a:t>Essential Question: </a:t>
            </a:r>
          </a:p>
          <a:p>
            <a:pPr algn="ctr"/>
            <a:r>
              <a:rPr lang="en-US" b="1" dirty="0" smtClean="0"/>
              <a:t>How </a:t>
            </a:r>
            <a:r>
              <a:rPr lang="en-US" b="1" dirty="0"/>
              <a:t>do human activities influence and alter ecosystems?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105953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Factors that Affect Population Density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609600" indent="-609600">
              <a:lnSpc>
                <a:spcPct val="80000"/>
              </a:lnSpc>
              <a:buFontTx/>
              <a:buAutoNum type="arabicPeriod"/>
            </a:pPr>
            <a:r>
              <a:rPr lang="en-US" altLang="x-none" b="1" dirty="0">
                <a:solidFill>
                  <a:srgbClr val="002060"/>
                </a:solidFill>
                <a:ea typeface="Times New Roman" charset="0"/>
                <a:cs typeface="Times New Roman" charset="0"/>
              </a:rPr>
              <a:t>Immigration: </a:t>
            </a:r>
            <a:r>
              <a:rPr lang="en-US" altLang="x-none" dirty="0">
                <a:ea typeface="Times New Roman" charset="0"/>
                <a:cs typeface="Times New Roman" charset="0"/>
              </a:rPr>
              <a:t>movement of individuals into a population</a:t>
            </a:r>
            <a:r>
              <a:rPr lang="en-US" altLang="x-none" dirty="0">
                <a:solidFill>
                  <a:srgbClr val="008000"/>
                </a:solidFill>
              </a:rPr>
              <a:t> </a:t>
            </a:r>
          </a:p>
          <a:p>
            <a:pPr marL="609600" indent="-609600">
              <a:lnSpc>
                <a:spcPct val="80000"/>
              </a:lnSpc>
              <a:buFontTx/>
              <a:buAutoNum type="arabicPeriod"/>
            </a:pPr>
            <a:endParaRPr lang="en-US" altLang="x-none" dirty="0">
              <a:solidFill>
                <a:srgbClr val="008000"/>
              </a:solidFill>
            </a:endParaRPr>
          </a:p>
          <a:p>
            <a:pPr marL="609600" indent="-609600">
              <a:lnSpc>
                <a:spcPct val="80000"/>
              </a:lnSpc>
              <a:buFontTx/>
              <a:buAutoNum type="arabicPeriod"/>
            </a:pPr>
            <a:r>
              <a:rPr lang="en-US" altLang="x-none" b="1" dirty="0">
                <a:solidFill>
                  <a:srgbClr val="002060"/>
                </a:solidFill>
                <a:ea typeface="Times New Roman" charset="0"/>
                <a:cs typeface="Times New Roman" charset="0"/>
              </a:rPr>
              <a:t>Emigration: </a:t>
            </a:r>
            <a:r>
              <a:rPr lang="en-US" altLang="x-none" dirty="0">
                <a:ea typeface="Times New Roman" charset="0"/>
                <a:cs typeface="Times New Roman" charset="0"/>
              </a:rPr>
              <a:t>movement of individuals out of a population</a:t>
            </a:r>
            <a:r>
              <a:rPr lang="en-US" altLang="x-none" dirty="0">
                <a:solidFill>
                  <a:srgbClr val="008000"/>
                </a:solidFill>
              </a:rPr>
              <a:t> </a:t>
            </a:r>
          </a:p>
          <a:p>
            <a:pPr marL="609600" indent="-609600">
              <a:lnSpc>
                <a:spcPct val="80000"/>
              </a:lnSpc>
              <a:buFontTx/>
              <a:buAutoNum type="arabicPeriod"/>
            </a:pPr>
            <a:endParaRPr lang="en-US" altLang="x-none" dirty="0">
              <a:solidFill>
                <a:srgbClr val="008000"/>
              </a:solidFill>
            </a:endParaRPr>
          </a:p>
          <a:p>
            <a:pPr marL="609600" indent="-609600">
              <a:lnSpc>
                <a:spcPct val="80000"/>
              </a:lnSpc>
              <a:buFontTx/>
              <a:buAutoNum type="arabicPeriod"/>
            </a:pPr>
            <a:r>
              <a:rPr lang="en-US" altLang="x-none" b="1" dirty="0">
                <a:solidFill>
                  <a:srgbClr val="002060"/>
                </a:solidFill>
                <a:ea typeface="Times New Roman" charset="0"/>
                <a:cs typeface="Times New Roman" charset="0"/>
              </a:rPr>
              <a:t>Density-dependent factors: </a:t>
            </a:r>
            <a:r>
              <a:rPr lang="en-US" altLang="x-none" dirty="0">
                <a:ea typeface="Times New Roman" charset="0"/>
                <a:cs typeface="Times New Roman" charset="0"/>
              </a:rPr>
              <a:t>Biotic factors in the environment that have an increasing effect as population size increases </a:t>
            </a:r>
            <a:endParaRPr lang="en-US" altLang="x-none" dirty="0" smtClean="0">
              <a:ea typeface="Times New Roman" charset="0"/>
              <a:cs typeface="Times New Roman" charset="0"/>
            </a:endParaRPr>
          </a:p>
          <a:p>
            <a:pPr marL="1009650" lvl="1" indent="-609600">
              <a:lnSpc>
                <a:spcPct val="80000"/>
              </a:lnSpc>
              <a:buFontTx/>
              <a:buAutoNum type="arabicPeriod"/>
            </a:pPr>
            <a:r>
              <a:rPr lang="en-US" altLang="x-none" dirty="0" smtClean="0">
                <a:ea typeface="Times New Roman" charset="0"/>
                <a:cs typeface="Times New Roman" charset="0"/>
              </a:rPr>
              <a:t>Ex: disease</a:t>
            </a:r>
            <a:r>
              <a:rPr lang="en-US" altLang="x-none" dirty="0">
                <a:ea typeface="Times New Roman" charset="0"/>
                <a:cs typeface="Times New Roman" charset="0"/>
              </a:rPr>
              <a:t>, competition, </a:t>
            </a:r>
            <a:r>
              <a:rPr lang="en-US" altLang="x-none" dirty="0" smtClean="0">
                <a:ea typeface="Times New Roman" charset="0"/>
                <a:cs typeface="Times New Roman" charset="0"/>
              </a:rPr>
              <a:t>parasites</a:t>
            </a:r>
            <a:endParaRPr lang="en-US" altLang="x-none" dirty="0">
              <a:ea typeface="Times New Roman" charset="0"/>
              <a:cs typeface="Times New Roman" charset="0"/>
            </a:endParaRPr>
          </a:p>
          <a:p>
            <a:pPr marL="609600" indent="-609600">
              <a:lnSpc>
                <a:spcPct val="80000"/>
              </a:lnSpc>
              <a:buFontTx/>
              <a:buAutoNum type="arabicPeriod"/>
            </a:pPr>
            <a:r>
              <a:rPr lang="en-US" altLang="x-none" b="1" dirty="0">
                <a:solidFill>
                  <a:srgbClr val="002060"/>
                </a:solidFill>
                <a:ea typeface="Times New Roman" charset="0"/>
                <a:cs typeface="Times New Roman" charset="0"/>
              </a:rPr>
              <a:t>Density-independent factors</a:t>
            </a:r>
            <a:r>
              <a:rPr lang="en-US" altLang="x-none" dirty="0">
                <a:solidFill>
                  <a:schemeClr val="hlink"/>
                </a:solidFill>
                <a:ea typeface="Times New Roman" charset="0"/>
                <a:cs typeface="Times New Roman" charset="0"/>
              </a:rPr>
              <a:t>:</a:t>
            </a:r>
            <a:r>
              <a:rPr lang="en-US" altLang="x-none" dirty="0">
                <a:solidFill>
                  <a:srgbClr val="008000"/>
                </a:solidFill>
                <a:ea typeface="Times New Roman" charset="0"/>
                <a:cs typeface="Times New Roman" charset="0"/>
              </a:rPr>
              <a:t> </a:t>
            </a:r>
            <a:r>
              <a:rPr lang="en-US" altLang="x-none" dirty="0">
                <a:ea typeface="Times New Roman" charset="0"/>
                <a:cs typeface="Times New Roman" charset="0"/>
              </a:rPr>
              <a:t>Abiotic factors in the environment that affect populations regardless of their density </a:t>
            </a:r>
            <a:endParaRPr lang="en-US" altLang="x-none" dirty="0" smtClean="0">
              <a:ea typeface="Times New Roman" charset="0"/>
              <a:cs typeface="Times New Roman" charset="0"/>
            </a:endParaRPr>
          </a:p>
          <a:p>
            <a:pPr marL="1009650" lvl="1" indent="-609600">
              <a:lnSpc>
                <a:spcPct val="80000"/>
              </a:lnSpc>
              <a:buFontTx/>
              <a:buAutoNum type="arabicPeriod"/>
            </a:pPr>
            <a:r>
              <a:rPr lang="en-US" altLang="x-none" dirty="0" smtClean="0">
                <a:ea typeface="Times New Roman" charset="0"/>
                <a:cs typeface="Times New Roman" charset="0"/>
              </a:rPr>
              <a:t>Ex: temperature</a:t>
            </a:r>
            <a:r>
              <a:rPr lang="en-US" altLang="x-none" dirty="0">
                <a:ea typeface="Times New Roman" charset="0"/>
                <a:cs typeface="Times New Roman" charset="0"/>
              </a:rPr>
              <a:t>, </a:t>
            </a:r>
            <a:r>
              <a:rPr lang="en-US" altLang="x-none" dirty="0" smtClean="0">
                <a:ea typeface="Times New Roman" charset="0"/>
                <a:cs typeface="Times New Roman" charset="0"/>
              </a:rPr>
              <a:t>weather</a:t>
            </a:r>
            <a:endParaRPr lang="en-US" altLang="x-none" u="sng" dirty="0">
              <a:ea typeface="Times New Roman" charset="0"/>
              <a:cs typeface="Times New Roman" charset="0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209539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Factors that Affect Population Density 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74815" y="2629463"/>
            <a:ext cx="6979139" cy="42285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45008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Human Impacts on Ecosystems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Ecological footprint = the human impact (individual or community) on an ecosystem or overall environment measured by the rate at which resources are used and replenished </a:t>
            </a:r>
          </a:p>
          <a:p>
            <a:r>
              <a:rPr lang="en-US" dirty="0" smtClean="0"/>
              <a:t>Ways we impact the environment:</a:t>
            </a:r>
          </a:p>
          <a:p>
            <a:pPr lvl="1"/>
            <a:r>
              <a:rPr lang="en-US" dirty="0" smtClean="0"/>
              <a:t>population growth </a:t>
            </a:r>
          </a:p>
          <a:p>
            <a:pPr lvl="1"/>
            <a:r>
              <a:rPr lang="en-US" dirty="0" smtClean="0"/>
              <a:t>pollution </a:t>
            </a:r>
          </a:p>
          <a:p>
            <a:pPr lvl="1"/>
            <a:r>
              <a:rPr lang="en-US" dirty="0" smtClean="0"/>
              <a:t>global warming </a:t>
            </a:r>
          </a:p>
          <a:p>
            <a:pPr lvl="1"/>
            <a:r>
              <a:rPr lang="en-US" dirty="0" smtClean="0"/>
              <a:t>burning </a:t>
            </a:r>
            <a:r>
              <a:rPr lang="en-US" dirty="0"/>
              <a:t>of fossil </a:t>
            </a:r>
            <a:r>
              <a:rPr lang="en-US" dirty="0" smtClean="0"/>
              <a:t>fuels</a:t>
            </a:r>
          </a:p>
          <a:p>
            <a:pPr lvl="1"/>
            <a:r>
              <a:rPr lang="en-US" dirty="0" smtClean="0"/>
              <a:t> </a:t>
            </a:r>
            <a:r>
              <a:rPr lang="en-US" dirty="0"/>
              <a:t>habitat </a:t>
            </a:r>
            <a:r>
              <a:rPr lang="en-US" dirty="0" smtClean="0"/>
              <a:t>destruction</a:t>
            </a:r>
          </a:p>
          <a:p>
            <a:pPr lvl="1"/>
            <a:r>
              <a:rPr lang="en-US" dirty="0" smtClean="0"/>
              <a:t>introduction </a:t>
            </a:r>
            <a:r>
              <a:rPr lang="en-US" dirty="0"/>
              <a:t>of nonnative species</a:t>
            </a:r>
            <a:endParaRPr lang="en-US" dirty="0" smtClean="0"/>
          </a:p>
          <a:p>
            <a:pPr lvl="1"/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11631" y="3323492"/>
            <a:ext cx="4879926" cy="30499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8810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Case Study: China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62708" y="2391507"/>
            <a:ext cx="11078307" cy="4044461"/>
          </a:xfrm>
        </p:spPr>
        <p:txBody>
          <a:bodyPr/>
          <a:lstStyle/>
          <a:p>
            <a:r>
              <a:rPr lang="en-US" dirty="0" smtClean="0"/>
              <a:t>China is the world’s largest emitter of greenhouse  gases (27% in 2014)</a:t>
            </a:r>
          </a:p>
          <a:p>
            <a:r>
              <a:rPr lang="en-US" dirty="0" smtClean="0"/>
              <a:t>Results from industrialization without regulations and fast growth rate of the population</a:t>
            </a:r>
          </a:p>
          <a:p>
            <a:r>
              <a:rPr lang="en-US" dirty="0" smtClean="0"/>
              <a:t>Ecological Impacts:</a:t>
            </a:r>
          </a:p>
          <a:p>
            <a:pPr lvl="1"/>
            <a:r>
              <a:rPr lang="en-US" dirty="0" smtClean="0"/>
              <a:t>Extreme air and water pollution</a:t>
            </a:r>
          </a:p>
          <a:p>
            <a:pPr lvl="1"/>
            <a:r>
              <a:rPr lang="en-US" dirty="0" smtClean="0"/>
              <a:t>Habitat destruction</a:t>
            </a:r>
          </a:p>
          <a:p>
            <a:pPr lvl="1"/>
            <a:r>
              <a:rPr lang="en-US" dirty="0" smtClean="0"/>
              <a:t>Desertification</a:t>
            </a:r>
          </a:p>
          <a:p>
            <a:pPr lvl="1"/>
            <a:r>
              <a:rPr lang="en-US" dirty="0" smtClean="0"/>
              <a:t>Decline in biodiversity</a:t>
            </a:r>
          </a:p>
          <a:p>
            <a:pPr lvl="1"/>
            <a:r>
              <a:rPr lang="en-US" dirty="0" smtClean="0"/>
              <a:t>Cancer towns</a:t>
            </a:r>
          </a:p>
          <a:p>
            <a:pPr lvl="1"/>
            <a:r>
              <a:rPr lang="en-US" dirty="0" smtClean="0"/>
              <a:t>Expending resources</a:t>
            </a:r>
          </a:p>
          <a:p>
            <a:pPr lvl="1"/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47827" y="3353690"/>
            <a:ext cx="5644173" cy="25899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23127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Case Study: China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5209" y="2623264"/>
            <a:ext cx="5979746" cy="3679844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8528538" y="4607169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24955" y="2557585"/>
            <a:ext cx="5624676" cy="3745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77178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6985" y="3628946"/>
            <a:ext cx="8825659" cy="706964"/>
          </a:xfrm>
        </p:spPr>
        <p:txBody>
          <a:bodyPr/>
          <a:lstStyle/>
          <a:p>
            <a:r>
              <a:rPr lang="en-US" dirty="0" smtClean="0">
                <a:hlinkClick r:id="rId2"/>
              </a:rPr>
              <a:t>https://www.youtube.com/watch?v=OwOBRH56Ic0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1225292" y="923164"/>
            <a:ext cx="447212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600" b="1" dirty="0" smtClean="0">
                <a:solidFill>
                  <a:schemeClr val="bg1"/>
                </a:solidFill>
              </a:rPr>
              <a:t>Case Study: China</a:t>
            </a:r>
            <a:endParaRPr lang="en-US" sz="36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011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makes a healthy ecosystem?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An ecosystem consists of</a:t>
            </a:r>
            <a:r>
              <a:rPr lang="mr-IN" dirty="0" smtClean="0"/>
              <a:t>…</a:t>
            </a:r>
            <a:r>
              <a:rPr lang="en-US" dirty="0" smtClean="0"/>
              <a:t>.</a:t>
            </a:r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r>
              <a:rPr lang="en-US" dirty="0" smtClean="0"/>
              <a:t>A </a:t>
            </a:r>
            <a:r>
              <a:rPr lang="en-US" b="1" dirty="0" smtClean="0"/>
              <a:t>healthy</a:t>
            </a:r>
            <a:r>
              <a:rPr lang="en-US" dirty="0" smtClean="0"/>
              <a:t> ecosystem consists of native plants and animal populations interacting with non-living things in </a:t>
            </a:r>
            <a:r>
              <a:rPr lang="en-US" b="1" dirty="0" smtClean="0">
                <a:solidFill>
                  <a:srgbClr val="FF0000"/>
                </a:solidFill>
              </a:rPr>
              <a:t>balance</a:t>
            </a:r>
            <a:r>
              <a:rPr lang="en-US" dirty="0" smtClean="0"/>
              <a:t> with each other </a:t>
            </a:r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864959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Ecosystem stability: Biodiversity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9129" y="2532063"/>
            <a:ext cx="8825659" cy="3416300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Biodiversity = Sum </a:t>
            </a:r>
            <a:r>
              <a:rPr lang="en-US" dirty="0"/>
              <a:t>of all species occupying a specified area during a specified time interval, past &amp; present</a:t>
            </a:r>
          </a:p>
          <a:p>
            <a:pPr lvl="1"/>
            <a:r>
              <a:rPr lang="en-US" dirty="0" smtClean="0"/>
              <a:t>3 components:</a:t>
            </a:r>
          </a:p>
          <a:p>
            <a:pPr lvl="2"/>
            <a:r>
              <a:rPr lang="en-US" dirty="0" smtClean="0"/>
              <a:t>Ecosystem diversity  </a:t>
            </a:r>
            <a:r>
              <a:rPr lang="en-US" dirty="0" smtClean="0">
                <a:sym typeface="Wingdings"/>
              </a:rPr>
              <a:t> variety of ecosystems overlapping</a:t>
            </a:r>
          </a:p>
          <a:p>
            <a:pPr lvl="2"/>
            <a:r>
              <a:rPr lang="en-US" dirty="0" smtClean="0">
                <a:sym typeface="Wingdings"/>
              </a:rPr>
              <a:t>Species diversity  many different species sharing the same environment</a:t>
            </a:r>
          </a:p>
          <a:p>
            <a:pPr lvl="2"/>
            <a:r>
              <a:rPr lang="en-US" dirty="0" smtClean="0">
                <a:sym typeface="Wingdings"/>
              </a:rPr>
              <a:t>Genetic diversity variety of traits within a species to help ensure survival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04162" y="3155490"/>
            <a:ext cx="3854450" cy="27928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31108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Ecosystem stability: Biodiversity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40654" y="3003550"/>
            <a:ext cx="8825659" cy="3416300"/>
          </a:xfrm>
        </p:spPr>
        <p:txBody>
          <a:bodyPr>
            <a:normAutofit lnSpcReduction="10000"/>
          </a:bodyPr>
          <a:lstStyle/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r>
              <a:rPr lang="en-US" dirty="0" smtClean="0"/>
              <a:t>Conclusion: More complex ecosystems are more difficult to impact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3650" y="2371726"/>
            <a:ext cx="3626883" cy="3411537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34162" y="2371726"/>
            <a:ext cx="4203483" cy="32564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83980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4363" y="1002244"/>
            <a:ext cx="9623425" cy="706964"/>
          </a:xfrm>
        </p:spPr>
        <p:txBody>
          <a:bodyPr/>
          <a:lstStyle/>
          <a:p>
            <a:r>
              <a:rPr lang="en-US" dirty="0" smtClean="0"/>
              <a:t>Community stability: Carrying Capacity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Within any community, resources are </a:t>
            </a:r>
            <a:r>
              <a:rPr lang="en-US" b="1" dirty="0" smtClean="0">
                <a:solidFill>
                  <a:schemeClr val="tx1"/>
                </a:solidFill>
              </a:rPr>
              <a:t>limited</a:t>
            </a:r>
          </a:p>
          <a:p>
            <a:r>
              <a:rPr lang="en-US" dirty="0" smtClean="0">
                <a:solidFill>
                  <a:schemeClr val="tx1"/>
                </a:solidFill>
              </a:rPr>
              <a:t>Limiting factors= biotic and abiotic factors the prevent a population from growing exponentially  </a:t>
            </a:r>
          </a:p>
          <a:p>
            <a:pPr lvl="1"/>
            <a:r>
              <a:rPr lang="en-US" dirty="0" smtClean="0"/>
              <a:t>Examples of limiting factors: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982938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7214" y="973669"/>
            <a:ext cx="9423400" cy="706964"/>
          </a:xfrm>
        </p:spPr>
        <p:txBody>
          <a:bodyPr/>
          <a:lstStyle/>
          <a:p>
            <a:r>
              <a:rPr lang="en-US" dirty="0" smtClean="0"/>
              <a:t>Community stability: Carrying Capacity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54955" y="2332038"/>
            <a:ext cx="8825659" cy="3416300"/>
          </a:xfrm>
        </p:spPr>
        <p:txBody>
          <a:bodyPr/>
          <a:lstStyle/>
          <a:p>
            <a:r>
              <a:rPr lang="en-US" altLang="x-none" sz="2000" dirty="0"/>
              <a:t>Because of these </a:t>
            </a:r>
            <a:r>
              <a:rPr lang="en-US" altLang="x-none" sz="2000" b="1" dirty="0"/>
              <a:t>limiting factors</a:t>
            </a:r>
            <a:r>
              <a:rPr lang="en-US" altLang="x-none" sz="2000" dirty="0"/>
              <a:t>, each ecosystem has a finite capacity for growth connected to its </a:t>
            </a:r>
            <a:r>
              <a:rPr lang="en-US" altLang="x-none" sz="2000" b="1" dirty="0"/>
              <a:t>carrying </a:t>
            </a:r>
            <a:r>
              <a:rPr lang="en-US" altLang="x-none" sz="2000" b="1" dirty="0" smtClean="0"/>
              <a:t>capacity</a:t>
            </a:r>
          </a:p>
          <a:p>
            <a:r>
              <a:rPr lang="en-US" altLang="x-none" sz="2000" b="1" dirty="0"/>
              <a:t>Carrying capacity </a:t>
            </a:r>
            <a:r>
              <a:rPr lang="en-US" altLang="x-none" sz="2000" dirty="0"/>
              <a:t>is the number of individuals of a species that an ecosystem can support.</a:t>
            </a:r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92687" y="3663639"/>
            <a:ext cx="4537075" cy="31943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4374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Population Dynamics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x-none" dirty="0"/>
              <a:t>Three Key Features of Populations</a:t>
            </a:r>
          </a:p>
          <a:p>
            <a:pPr lvl="1"/>
            <a:r>
              <a:rPr lang="en-US" altLang="x-none" dirty="0" smtClean="0"/>
              <a:t>Size </a:t>
            </a:r>
            <a:r>
              <a:rPr lang="en-US" altLang="x-none" dirty="0" smtClean="0">
                <a:sym typeface="Wingdings"/>
              </a:rPr>
              <a:t> How many individuals are in a population</a:t>
            </a:r>
            <a:endParaRPr lang="en-US" altLang="x-none" dirty="0"/>
          </a:p>
          <a:p>
            <a:pPr lvl="1"/>
            <a:r>
              <a:rPr lang="en-US" altLang="x-none" dirty="0" smtClean="0"/>
              <a:t>Density </a:t>
            </a:r>
            <a:r>
              <a:rPr lang="en-US" altLang="x-none" dirty="0" smtClean="0">
                <a:sym typeface="Wingdings"/>
              </a:rPr>
              <a:t> </a:t>
            </a:r>
            <a:r>
              <a:rPr lang="en-US" altLang="x-none" dirty="0"/>
              <a:t>measurement of population per unit area or unit </a:t>
            </a:r>
            <a:r>
              <a:rPr lang="en-US" altLang="x-none" dirty="0" smtClean="0"/>
              <a:t>volume</a:t>
            </a:r>
            <a:endParaRPr lang="en-US" altLang="x-none" dirty="0"/>
          </a:p>
          <a:p>
            <a:pPr lvl="1"/>
            <a:r>
              <a:rPr lang="en-US" altLang="x-none" dirty="0" smtClean="0"/>
              <a:t>Dispersion </a:t>
            </a:r>
            <a:r>
              <a:rPr lang="en-US" altLang="x-none" dirty="0" smtClean="0">
                <a:sym typeface="Wingdings"/>
              </a:rPr>
              <a:t> Spacing of organisms relative to each other </a:t>
            </a:r>
            <a:endParaRPr lang="en-US" altLang="x-none" dirty="0"/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4143134"/>
            <a:ext cx="5715000" cy="26162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32585" y="4304399"/>
            <a:ext cx="5909896" cy="22936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00304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Population trends: Size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Size </a:t>
            </a:r>
            <a:r>
              <a:rPr lang="en-US" dirty="0" smtClean="0">
                <a:sym typeface="Wingdings"/>
              </a:rPr>
              <a:t> Birth rate- death rate = rate of natural increase</a:t>
            </a:r>
          </a:p>
          <a:p>
            <a:r>
              <a:rPr lang="en-US" dirty="0" smtClean="0">
                <a:sym typeface="Wingdings"/>
              </a:rPr>
              <a:t>Must be proportional with resources available because a population can only grow until it has reached its carrying capacity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6533" y="3710353"/>
            <a:ext cx="4241315" cy="2986129"/>
          </a:xfrm>
          <a:prstGeom prst="rect">
            <a:avLst/>
          </a:prstGeom>
        </p:spPr>
      </p:pic>
      <p:pic>
        <p:nvPicPr>
          <p:cNvPr id="5" name="Picture 1029" descr="c52x22pyramid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3938" y="3597243"/>
            <a:ext cx="3966675" cy="29750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22944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Population trends: Density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95630" y="2392484"/>
            <a:ext cx="8825659" cy="3416300"/>
          </a:xfrm>
        </p:spPr>
        <p:txBody>
          <a:bodyPr/>
          <a:lstStyle/>
          <a:p>
            <a:r>
              <a:rPr lang="en-US" dirty="0" smtClean="0"/>
              <a:t>Population density</a:t>
            </a:r>
            <a:r>
              <a:rPr lang="en-US" dirty="0">
                <a:sym typeface="Wingdings"/>
              </a:rPr>
              <a:t> </a:t>
            </a:r>
            <a:r>
              <a:rPr lang="en-US" dirty="0" smtClean="0">
                <a:sym typeface="Wingdings"/>
              </a:rPr>
              <a:t>= # of individuals/ units of space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61578" y="2823859"/>
            <a:ext cx="7146192" cy="40341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71737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on Boardroom">
  <a:themeElements>
    <a:clrScheme name="Ion Boardroom">
      <a:dk1>
        <a:sysClr val="windowText" lastClr="000000"/>
      </a:dk1>
      <a:lt1>
        <a:sysClr val="window" lastClr="FFFFFF"/>
      </a:lt1>
      <a:dk2>
        <a:srgbClr val="1E5155"/>
      </a:dk2>
      <a:lt2>
        <a:srgbClr val="EBEBEB"/>
      </a:lt2>
      <a:accent1>
        <a:srgbClr val="B01513"/>
      </a:accent1>
      <a:accent2>
        <a:srgbClr val="EA6312"/>
      </a:accent2>
      <a:accent3>
        <a:srgbClr val="E6B729"/>
      </a:accent3>
      <a:accent4>
        <a:srgbClr val="6AAC90"/>
      </a:accent4>
      <a:accent5>
        <a:srgbClr val="5F9C9D"/>
      </a:accent5>
      <a:accent6>
        <a:srgbClr val="9E5E9B"/>
      </a:accent6>
      <a:hlink>
        <a:srgbClr val="58C1BA"/>
      </a:hlink>
      <a:folHlink>
        <a:srgbClr val="9DFFCB"/>
      </a:folHlink>
    </a:clrScheme>
    <a:fontScheme name="Ion Boardroom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on Boardroom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hueMod val="88000"/>
                <a:satMod val="130000"/>
                <a:lumMod val="124000"/>
              </a:schemeClr>
            </a:gs>
            <a:gs pos="100000">
              <a:schemeClr val="phClr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108000"/>
                <a:satMod val="164000"/>
                <a:lumMod val="74000"/>
              </a:schemeClr>
              <a:schemeClr val="phClr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 Boardroom" id="{FC33163D-4339-46B1-8EED-24C834239D99}" vid="{EC7F02AD-9687-440F-A9DF-FAA6F22270D7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 Boardroom</Template>
  <TotalTime>3752</TotalTime>
  <Words>492</Words>
  <Application>Microsoft Macintosh PowerPoint</Application>
  <PresentationFormat>Widescreen</PresentationFormat>
  <Paragraphs>86</Paragraphs>
  <Slides>15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3" baseType="lpstr">
      <vt:lpstr>Century Gothic</vt:lpstr>
      <vt:lpstr>Mangal</vt:lpstr>
      <vt:lpstr>Wingdings 3</vt:lpstr>
      <vt:lpstr>Arial</vt:lpstr>
      <vt:lpstr>Calibri</vt:lpstr>
      <vt:lpstr>Times New Roman</vt:lpstr>
      <vt:lpstr>Wingdings</vt:lpstr>
      <vt:lpstr>Ion Boardroom</vt:lpstr>
      <vt:lpstr>Objective 17:  Infer how human activities (including population growth, pollution, global warming, burning of fossil fuels, habitat destruction, and introduction of nonnative species) may impact the environment?</vt:lpstr>
      <vt:lpstr>What makes a healthy ecosystem?</vt:lpstr>
      <vt:lpstr>Ecosystem stability: Biodiversity</vt:lpstr>
      <vt:lpstr>Ecosystem stability: Biodiversity</vt:lpstr>
      <vt:lpstr>Community stability: Carrying Capacity</vt:lpstr>
      <vt:lpstr>Community stability: Carrying Capacity</vt:lpstr>
      <vt:lpstr>Population Dynamics</vt:lpstr>
      <vt:lpstr>Population trends: Size </vt:lpstr>
      <vt:lpstr>Population trends: Density</vt:lpstr>
      <vt:lpstr>Factors that Affect Population Density</vt:lpstr>
      <vt:lpstr>Factors that Affect Population Density </vt:lpstr>
      <vt:lpstr>Human Impacts on Ecosystems</vt:lpstr>
      <vt:lpstr>Case Study: China</vt:lpstr>
      <vt:lpstr>Case Study: China</vt:lpstr>
      <vt:lpstr>https://www.youtube.com/watch?v=OwOBRH56Ic0</vt:lpstr>
    </vt:vector>
  </TitlesOfParts>
  <Company/>
  <LinksUpToDate>false</LinksUpToDate>
  <SharedDoc>false</SharedDoc>
  <HyperlinksChanged>false</HyperlinksChanged>
  <AppVersion>15.0031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Objective 17:  Infer how human activities (including population growth, pollution, global warming, burning of fossil fuels, habitat destruction, and introduction of nonnative species) may impact the environment?</dc:title>
  <dc:creator>Geneva Jost</dc:creator>
  <cp:lastModifiedBy>Geneva Jost</cp:lastModifiedBy>
  <cp:revision>21</cp:revision>
  <dcterms:created xsi:type="dcterms:W3CDTF">2017-04-09T20:43:12Z</dcterms:created>
  <dcterms:modified xsi:type="dcterms:W3CDTF">2017-04-12T11:15:58Z</dcterms:modified>
</cp:coreProperties>
</file>